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0" r:id="rId2"/>
  </p:sldIdLst>
  <p:sldSz cx="6858000" cy="9906000" type="A4"/>
  <p:notesSz cx="6797675" cy="9926638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>
          <p15:clr>
            <a:srgbClr val="A4A3A4"/>
          </p15:clr>
        </p15:guide>
        <p15:guide id="2" pos="431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BECEC"/>
    <a:srgbClr val="C20000"/>
    <a:srgbClr val="7F7F7F"/>
    <a:srgbClr val="CD064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12" autoAdjust="0"/>
    <p:restoredTop sz="95000" autoAdjust="0"/>
  </p:normalViewPr>
  <p:slideViewPr>
    <p:cSldViewPr snapToObjects="1">
      <p:cViewPr>
        <p:scale>
          <a:sx n="125" d="100"/>
          <a:sy n="125" d="100"/>
        </p:scale>
        <p:origin x="-582" y="924"/>
      </p:cViewPr>
      <p:guideLst>
        <p:guide orient="horz"/>
        <p:guide pos="43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43B441-908A-6E4E-B365-28BCAB886E22}" type="datetimeFigureOut">
              <a:rPr lang="es-ES_tradnl" smtClean="0"/>
              <a:pPr/>
              <a:t>14/02/2023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4538"/>
            <a:ext cx="25749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3C5FC5-6199-3C4F-91F6-CA517C66ECDB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2410984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111375" y="744538"/>
            <a:ext cx="2574925" cy="3722687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3C5FC5-6199-3C4F-91F6-CA517C66ECDB}" type="slidenum">
              <a:rPr lang="es-ES_tradnl" smtClean="0"/>
              <a:pPr/>
              <a:t>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1393078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59BE3-079D-3545-9224-ADF2095FFD6C}" type="datetimeFigureOut">
              <a:rPr lang="es-ES_tradnl" smtClean="0"/>
              <a:pPr/>
              <a:t>14/02/2023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D0C4E-8466-CD44-A382-06D7BB2D6BE3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59BE3-079D-3545-9224-ADF2095FFD6C}" type="datetimeFigureOut">
              <a:rPr lang="es-ES_tradnl" smtClean="0"/>
              <a:pPr/>
              <a:t>14/02/2023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D0C4E-8466-CD44-A382-06D7BB2D6BE3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59BE3-079D-3545-9224-ADF2095FFD6C}" type="datetimeFigureOut">
              <a:rPr lang="es-ES_tradnl" smtClean="0"/>
              <a:pPr/>
              <a:t>14/02/2023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D0C4E-8466-CD44-A382-06D7BB2D6BE3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59BE3-079D-3545-9224-ADF2095FFD6C}" type="datetimeFigureOut">
              <a:rPr lang="es-ES_tradnl" smtClean="0"/>
              <a:pPr/>
              <a:t>14/02/2023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D0C4E-8466-CD44-A382-06D7BB2D6BE3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59BE3-079D-3545-9224-ADF2095FFD6C}" type="datetimeFigureOut">
              <a:rPr lang="es-ES_tradnl" smtClean="0"/>
              <a:pPr/>
              <a:t>14/02/2023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D0C4E-8466-CD44-A382-06D7BB2D6BE3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59BE3-079D-3545-9224-ADF2095FFD6C}" type="datetimeFigureOut">
              <a:rPr lang="es-ES_tradnl" smtClean="0"/>
              <a:pPr/>
              <a:t>14/02/2023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D0C4E-8466-CD44-A382-06D7BB2D6BE3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59BE3-079D-3545-9224-ADF2095FFD6C}" type="datetimeFigureOut">
              <a:rPr lang="es-ES_tradnl" smtClean="0"/>
              <a:pPr/>
              <a:t>14/02/2023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D0C4E-8466-CD44-A382-06D7BB2D6BE3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59BE3-079D-3545-9224-ADF2095FFD6C}" type="datetimeFigureOut">
              <a:rPr lang="es-ES_tradnl" smtClean="0"/>
              <a:pPr/>
              <a:t>14/02/2023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D0C4E-8466-CD44-A382-06D7BB2D6BE3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59BE3-079D-3545-9224-ADF2095FFD6C}" type="datetimeFigureOut">
              <a:rPr lang="es-ES_tradnl" smtClean="0"/>
              <a:pPr/>
              <a:t>14/02/2023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D0C4E-8466-CD44-A382-06D7BB2D6BE3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59BE3-079D-3545-9224-ADF2095FFD6C}" type="datetimeFigureOut">
              <a:rPr lang="es-ES_tradnl" smtClean="0"/>
              <a:pPr/>
              <a:t>14/02/2023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D0C4E-8466-CD44-A382-06D7BB2D6BE3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59BE3-079D-3545-9224-ADF2095FFD6C}" type="datetimeFigureOut">
              <a:rPr lang="es-ES_tradnl" smtClean="0"/>
              <a:pPr/>
              <a:t>14/02/2023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D0C4E-8466-CD44-A382-06D7BB2D6BE3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2935055" y="7041232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59BE3-079D-3545-9224-ADF2095FFD6C}" type="datetimeFigureOut">
              <a:rPr lang="es-ES_tradnl" smtClean="0"/>
              <a:pPr/>
              <a:t>14/02/2023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D0C4E-8466-CD44-A382-06D7BB2D6BE3}" type="slidenum">
              <a:rPr lang="es-ES_tradnl" smtClean="0"/>
              <a:pPr/>
              <a:t>‹Nº›</a:t>
            </a:fld>
            <a:endParaRPr lang="es-ES_tradnl"/>
          </a:p>
        </p:txBody>
      </p:sp>
      <p:sp>
        <p:nvSpPr>
          <p:cNvPr id="7" name="Rectángulo 6"/>
          <p:cNvSpPr/>
          <p:nvPr userDrawn="1"/>
        </p:nvSpPr>
        <p:spPr>
          <a:xfrm>
            <a:off x="476672" y="8913440"/>
            <a:ext cx="1440160" cy="531656"/>
          </a:xfrm>
          <a:prstGeom prst="rect">
            <a:avLst/>
          </a:prstGeom>
          <a:solidFill>
            <a:srgbClr val="EBE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319288" y="432548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Jornada_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315269" y="1295108"/>
            <a:ext cx="2860114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s-ES" sz="1600" b="1" dirty="0">
                <a:solidFill>
                  <a:schemeClr val="bg1"/>
                </a:solidFill>
                <a:cs typeface="Calibri"/>
              </a:rPr>
              <a:t>Jornada de presentación del Plan de apoyo al fomento y difusión de los principios de diligencia debida en sostenibilidad en la economía valenciana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315269" y="3300677"/>
            <a:ext cx="2736304" cy="52783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600"/>
              </a:spcBef>
              <a:buSzPct val="100000"/>
              <a:buBlip>
                <a:blip r:embed="rId3"/>
              </a:buBlip>
            </a:pPr>
            <a:r>
              <a:rPr lang="es-ES_tradnl" sz="800" b="1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 </a:t>
            </a:r>
            <a:br>
              <a:rPr lang="es-ES_tradnl" sz="800" b="1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</a:br>
            <a:r>
              <a:rPr lang="es-ES_tradnl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FECHA</a:t>
            </a:r>
            <a:r>
              <a:rPr lang="es-ES_tradnl" sz="1100" b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</a:t>
            </a:r>
            <a:r>
              <a:rPr lang="es-ES_tradnl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01</a:t>
            </a:r>
            <a:r>
              <a:rPr lang="es-E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/03/2023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 de  10:30  a 12:15 h. </a:t>
            </a:r>
          </a:p>
          <a:p>
            <a:pPr indent="-171450">
              <a:spcBef>
                <a:spcPts val="600"/>
              </a:spcBef>
              <a:buSzPct val="100000"/>
              <a:buBlip>
                <a:blip r:embed="rId3"/>
              </a:buBlip>
            </a:pPr>
            <a:r>
              <a:rPr lang="es-ES_tradnl" sz="1100" b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</a:t>
            </a:r>
            <a:br>
              <a:rPr lang="es-ES_tradnl" sz="1100" b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</a:br>
            <a:r>
              <a:rPr lang="es-E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OBJETIVO</a:t>
            </a:r>
          </a:p>
          <a:p>
            <a:pPr algn="just"/>
            <a:r>
              <a:rPr lang="es-ES" sz="1100" dirty="0">
                <a:solidFill>
                  <a:schemeClr val="bg1">
                    <a:lumMod val="50000"/>
                  </a:schemeClr>
                </a:solidFill>
              </a:rPr>
              <a:t>Teniendo en cuenta que en las cadenas de proveedores se producen entre el 80% y el 90% de los impactos en sostenibilidad, en esta jornada se presentará el Plan de apoyo en materia de debida diligencia en sostenibilidad (derechos humanos y medio ambiente) impulsado por la Dirección General de Economía Sostenible en un formato </a:t>
            </a:r>
            <a:r>
              <a:rPr lang="es-ES" sz="1100" dirty="0" err="1">
                <a:solidFill>
                  <a:schemeClr val="bg1">
                    <a:lumMod val="50000"/>
                  </a:schemeClr>
                </a:solidFill>
              </a:rPr>
              <a:t>multistakeholder</a:t>
            </a:r>
            <a:r>
              <a:rPr lang="es-ES" sz="1100" dirty="0">
                <a:solidFill>
                  <a:schemeClr val="bg1">
                    <a:lumMod val="50000"/>
                  </a:schemeClr>
                </a:solidFill>
              </a:rPr>
              <a:t> para fomentar un comportamiento empresarial sostenible en las cadenas de suministro, dando así respuesta a la regulación creciente en la materia y las claves  para implantar estrategias exitosas para una gestión responsable de la cadena de suministro.</a:t>
            </a:r>
            <a:endParaRPr lang="es-ES" sz="1100" b="0" i="0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indent="-171450">
              <a:spcBef>
                <a:spcPts val="600"/>
              </a:spcBef>
              <a:buSzPct val="100000"/>
              <a:buBlip>
                <a:blip r:embed="rId3"/>
              </a:buBlip>
            </a:pPr>
            <a:r>
              <a:rPr lang="es-ES_tradnl" sz="1100" b="1" dirty="0">
                <a:solidFill>
                  <a:schemeClr val="bg1">
                    <a:lumMod val="50000"/>
                  </a:schemeClr>
                </a:solidFill>
                <a:cs typeface="Calibri"/>
              </a:rPr>
              <a:t> </a:t>
            </a:r>
            <a:br>
              <a:rPr lang="es-ES_tradnl" sz="1100" b="1" dirty="0">
                <a:solidFill>
                  <a:schemeClr val="bg1">
                    <a:lumMod val="50000"/>
                  </a:schemeClr>
                </a:solidFill>
                <a:cs typeface="Calibri"/>
              </a:rPr>
            </a:br>
            <a:r>
              <a:rPr lang="es-E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DIRIGIDO A</a:t>
            </a:r>
          </a:p>
          <a:p>
            <a:pPr algn="just">
              <a:spcBef>
                <a:spcPts val="600"/>
              </a:spcBef>
              <a:buSzPct val="100000"/>
            </a:pPr>
            <a:r>
              <a:rPr lang="es-ES" sz="1100" dirty="0">
                <a:solidFill>
                  <a:schemeClr val="bg1">
                    <a:lumMod val="50000"/>
                  </a:schemeClr>
                </a:solidFill>
              </a:rPr>
              <a:t>Dirigida a empresas, de todos los tamaños y sectores, profesionales de la sostenibilidad y de la academia, tercer sector y otras organizaciones interesadas en conocer e implementar de una manera práctica criterios de sostenibilidad también entre sus proveedores, y también proveedores de la Administración Pública y otras empresas que ya están implementando este tipo de prácticas</a:t>
            </a:r>
            <a:r>
              <a:rPr lang="es-ES" sz="11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. </a:t>
            </a:r>
            <a:r>
              <a:rPr lang="es-ES_tradnl" sz="1000" b="1" dirty="0">
                <a:solidFill>
                  <a:schemeClr val="bg1">
                    <a:lumMod val="50000"/>
                  </a:schemeClr>
                </a:solidFill>
                <a:cs typeface="Calibri"/>
              </a:rPr>
              <a:t/>
            </a:r>
            <a:br>
              <a:rPr lang="es-ES_tradnl" sz="1000" b="1" dirty="0">
                <a:solidFill>
                  <a:schemeClr val="bg1">
                    <a:lumMod val="50000"/>
                  </a:schemeClr>
                </a:solidFill>
                <a:cs typeface="Calibri"/>
              </a:rPr>
            </a:br>
            <a:endParaRPr lang="es-ES" sz="90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3338463" y="3871659"/>
            <a:ext cx="3312368" cy="48470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600"/>
              </a:spcBef>
              <a:buSzPct val="100000"/>
              <a:buBlip>
                <a:blip r:embed="rId3"/>
              </a:buBlip>
            </a:pPr>
            <a:r>
              <a:rPr lang="es-ES_tradnl" sz="1000" b="1" dirty="0">
                <a:solidFill>
                  <a:schemeClr val="bg1">
                    <a:lumMod val="50000"/>
                  </a:schemeClr>
                </a:solidFill>
                <a:cs typeface="Calibri"/>
              </a:rPr>
              <a:t> </a:t>
            </a:r>
            <a:br>
              <a:rPr lang="es-ES_tradnl" sz="1000" b="1" dirty="0">
                <a:solidFill>
                  <a:schemeClr val="bg1">
                    <a:lumMod val="50000"/>
                  </a:schemeClr>
                </a:solidFill>
                <a:cs typeface="Calibri"/>
              </a:rPr>
            </a:br>
            <a:r>
              <a:rPr lang="es-ES_tradnl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PROGRAMA</a:t>
            </a:r>
            <a:endParaRPr lang="es-ES" sz="1100" dirty="0">
              <a:solidFill>
                <a:schemeClr val="tx1">
                  <a:lumMod val="65000"/>
                  <a:lumOff val="35000"/>
                </a:schemeClr>
              </a:solidFill>
              <a:cs typeface="Calibri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200" b="1" dirty="0">
                <a:solidFill>
                  <a:schemeClr val="bg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10:30 - 10:45 Presentación </a:t>
            </a:r>
          </a:p>
          <a:p>
            <a:pPr marL="449580">
              <a:lnSpc>
                <a:spcPct val="107000"/>
              </a:lnSpc>
              <a:spcAft>
                <a:spcPts val="800"/>
              </a:spcAft>
            </a:pPr>
            <a:r>
              <a:rPr lang="es-ES" sz="1200" dirty="0">
                <a:solidFill>
                  <a:schemeClr val="bg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D. Rafael Climent González</a:t>
            </a:r>
          </a:p>
          <a:p>
            <a:pPr marL="449580">
              <a:lnSpc>
                <a:spcPct val="107000"/>
              </a:lnSpc>
              <a:spcAft>
                <a:spcPts val="800"/>
              </a:spcAft>
            </a:pPr>
            <a:r>
              <a:rPr lang="es-ES" sz="1200" dirty="0">
                <a:solidFill>
                  <a:schemeClr val="bg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Conseller de Economía Sostenible, Sectores </a:t>
            </a:r>
            <a:r>
              <a:rPr lang="es-ES" sz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Productivos, Comercio y Trabajo.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200" b="1" dirty="0">
                <a:solidFill>
                  <a:schemeClr val="bg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10:45 - </a:t>
            </a:r>
            <a:r>
              <a:rPr lang="es-ES" sz="1200" b="1" dirty="0" smtClean="0">
                <a:solidFill>
                  <a:schemeClr val="bg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11:05 </a:t>
            </a:r>
            <a:r>
              <a:rPr lang="es-ES" sz="1200" b="1" dirty="0">
                <a:solidFill>
                  <a:schemeClr val="bg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Ponencia </a:t>
            </a: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es-ES" sz="1200" dirty="0">
                <a:solidFill>
                  <a:schemeClr val="bg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s-ES" sz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Gabriel Castañares Hernández</a:t>
            </a: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es-ES" sz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Director General de Políticas Palanca para el 	Cumplimiento de la Agenda 2030.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200" b="1" smtClean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11:05 </a:t>
            </a:r>
            <a:r>
              <a:rPr lang="es-ES" sz="1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s-ES" sz="1200" b="1" dirty="0">
                <a:solidFill>
                  <a:schemeClr val="bg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lang="es-ES" sz="1200" b="1" dirty="0">
                <a:solidFill>
                  <a:schemeClr val="bg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:00 Mesa redonda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200" b="1" i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s-ES" sz="1200" dirty="0">
                <a:solidFill>
                  <a:schemeClr val="bg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Entidades participantes:</a:t>
            </a:r>
          </a:p>
          <a:p>
            <a:pPr marL="800100" lvl="1" indent="-342900">
              <a:lnSpc>
                <a:spcPct val="107000"/>
              </a:lnSpc>
              <a:buFont typeface="Symbol" panose="05050102010706020507" pitchFamily="18" charset="2"/>
              <a:buChar char=""/>
            </a:pPr>
            <a:r>
              <a:rPr lang="es-ES" sz="1200" dirty="0">
                <a:solidFill>
                  <a:schemeClr val="bg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Cruz Roja Comunidad Valenciana</a:t>
            </a:r>
          </a:p>
          <a:p>
            <a:pPr marL="800100" lvl="1" indent="-342900">
              <a:lnSpc>
                <a:spcPct val="107000"/>
              </a:lnSpc>
              <a:buFont typeface="Symbol" panose="05050102010706020507" pitchFamily="18" charset="2"/>
              <a:buChar char=""/>
            </a:pPr>
            <a:r>
              <a:rPr lang="es-ES" sz="1200" dirty="0">
                <a:solidFill>
                  <a:schemeClr val="bg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Fundación Primero de mayo</a:t>
            </a:r>
          </a:p>
          <a:p>
            <a:pPr marL="800100" lvl="1" indent="-342900">
              <a:lnSpc>
                <a:spcPct val="107000"/>
              </a:lnSpc>
              <a:buFont typeface="Symbol" panose="05050102010706020507" pitchFamily="18" charset="2"/>
              <a:buChar char=""/>
            </a:pPr>
            <a:r>
              <a:rPr lang="es-ES" sz="1200" dirty="0">
                <a:solidFill>
                  <a:schemeClr val="bg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Universitat Jaume I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"/>
            </a:pPr>
            <a:r>
              <a:rPr lang="es-ES" sz="1200" dirty="0">
                <a:solidFill>
                  <a:schemeClr val="bg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Consejo de Cámaras Oficiales de Comercio, Industria, Servicios y Navegación de la Comunitat Valenciana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200" b="1" dirty="0">
                <a:solidFill>
                  <a:schemeClr val="bg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12:00 </a:t>
            </a:r>
            <a:r>
              <a:rPr lang="es-ES" sz="1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s-ES" sz="1200" b="1" dirty="0">
                <a:solidFill>
                  <a:schemeClr val="bg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12:15 Cierre</a:t>
            </a:r>
          </a:p>
          <a:p>
            <a:pPr>
              <a:buSzPct val="100000"/>
            </a:pPr>
            <a:endParaRPr lang="es-ES_tradnl" sz="900" dirty="0">
              <a:solidFill>
                <a:schemeClr val="bg1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3" name="AutoShape 2" descr="https://outlook.office.com/owa/service.svc/s/GetAttachmentThumbnail?id=AAMkADEyODA0ZjM0LWY5M2UtNDBjNy04YWMyLTNhNGQ0OTA1MTg0NABGAAAAAADVhndAS4EIR6XSbrR1fvGYBwBRZEQR0Ad1SYGxEv2q%2FgFpAAAAwl4FAACCBCDLOHn9S4COFGQeqXDQAAJsUSZNAAABEgAQALUmGAz7WPZGq5OIyCa9FWA%3D&amp;thumbnailType=2&amp;X-OWA-CANARY=65X2axvDlkqRhRAm7Q3s5kCifnXfbdMYgyV5JtdkhoPeihLFP8ZyR-o1sCS0lScLqFj_NaIcHD4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https://outlook.office.com/owa/service.svc/s/GetAttachmentThumbnail?id=AAMkADEyODA0ZjM0LWY5M2UtNDBjNy04YWMyLTNhNGQ0OTA1MTg0NABGAAAAAADVhndAS4EIR6XSbrR1fvGYBwBRZEQR0Ad1SYGxEv2q%2FgFpAAAAwl4FAACCBCDLOHn9S4COFGQeqXDQAAJsUSZNAAABEgAQALUmGAz7WPZGq5OIyCa9FWA%3D&amp;thumbnailType=2&amp;X-OWA-CANARY=65X2axvDlkqRhRAm7Q3s5kCifnXfbdMYgyV5JtdkhoPeihLFP8ZyR-o1sCS0lScLqFj_NaIcHD4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" name="AutoShape 2" descr="https://outlook.office.com/owa/service.svc/s/GetAttachmentThumbnail?id=AAMkADEyODA0ZjM0LWY5M2UtNDBjNy04YWMyLTNhNGQ0OTA1MTg0NABGAAAAAADVhndAS4EIR6XSbrR1fvGYBwBRZEQR0Ad1SYGxEv2q%2FgFpAAAAwl4FAACCBCDLOHn9S4COFGQeqXDQAANHpVKuAAABEgAQAPN4uT4EnbZNgpoilPGjgjU%3D&amp;thumbnailType=2&amp;X-OWA-CANARY=NSXfTF3ECEWt8k-7KWYf6kCkAlq1ctQYpcB4PaxogpjvGD1saCezHARBTdh-cnxwHX7GhllWaUU.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1" name="10 Rectángulo"/>
          <p:cNvSpPr/>
          <p:nvPr/>
        </p:nvSpPr>
        <p:spPr>
          <a:xfrm>
            <a:off x="307975" y="8697416"/>
            <a:ext cx="11384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b="1" dirty="0"/>
              <a:t>Organizan</a:t>
            </a:r>
            <a:endParaRPr lang="es-ES" sz="1000" dirty="0"/>
          </a:p>
        </p:txBody>
      </p:sp>
      <p:sp>
        <p:nvSpPr>
          <p:cNvPr id="12" name="11 Rectángulo"/>
          <p:cNvSpPr/>
          <p:nvPr/>
        </p:nvSpPr>
        <p:spPr>
          <a:xfrm>
            <a:off x="5517232" y="8682012"/>
            <a:ext cx="92241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b="1" dirty="0"/>
              <a:t> Financia</a:t>
            </a:r>
            <a:endParaRPr lang="es-ES" sz="1000" dirty="0"/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xmlns="" id="{69BE3C18-62C8-7090-EBCC-A98C16BEA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95838" y="9089959"/>
            <a:ext cx="926035" cy="262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12 Imagen">
            <a:extLst>
              <a:ext uri="{FF2B5EF4-FFF2-40B4-BE49-F238E27FC236}">
                <a16:creationId xmlns:a16="http://schemas.microsoft.com/office/drawing/2014/main" xmlns="" id="{D920EC54-4E6D-CB1B-4D56-2527CBD704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28177" y="9017783"/>
            <a:ext cx="727490" cy="407024"/>
          </a:xfrm>
          <a:prstGeom prst="rect">
            <a:avLst/>
          </a:prstGeom>
        </p:spPr>
      </p:pic>
      <p:pic>
        <p:nvPicPr>
          <p:cNvPr id="4" name="Imagen 3" descr="Imagen que contiene Diagrama&#10;&#10;Descripción generada automáticamente">
            <a:extLst>
              <a:ext uri="{FF2B5EF4-FFF2-40B4-BE49-F238E27FC236}">
                <a16:creationId xmlns:a16="http://schemas.microsoft.com/office/drawing/2014/main" xmlns="" id="{9FA267AA-7077-9306-2FC3-A701F56C0A9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028" r="73929" b="20139"/>
          <a:stretch/>
        </p:blipFill>
        <p:spPr bwMode="auto">
          <a:xfrm>
            <a:off x="5471538" y="8951495"/>
            <a:ext cx="968106" cy="5396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40A2115E-6D6C-5E24-1B7F-E610A19C9DA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786" t="13522" r="6786" b="13522"/>
          <a:stretch/>
        </p:blipFill>
        <p:spPr>
          <a:xfrm>
            <a:off x="319288" y="9067412"/>
            <a:ext cx="970246" cy="307766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xmlns="" id="{E742B0C4-E0C1-ABED-9E02-03AC087CA574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61971" y="9041276"/>
            <a:ext cx="1703262" cy="360039"/>
          </a:xfrm>
          <a:prstGeom prst="rect">
            <a:avLst/>
          </a:prstGeom>
        </p:spPr>
      </p:pic>
      <p:sp>
        <p:nvSpPr>
          <p:cNvPr id="17" name="CuadroTexto 9"/>
          <p:cNvSpPr txBox="1"/>
          <p:nvPr/>
        </p:nvSpPr>
        <p:spPr>
          <a:xfrm>
            <a:off x="3355667" y="3164959"/>
            <a:ext cx="3236299" cy="1308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600"/>
              </a:spcBef>
              <a:buSzPct val="100000"/>
              <a:buBlip>
                <a:blip r:embed="rId3"/>
              </a:buBlip>
            </a:pPr>
            <a:r>
              <a:rPr lang="es-ES_tradnl" sz="800" b="1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 </a:t>
            </a:r>
            <a:br>
              <a:rPr lang="es-ES_tradnl" sz="800" b="1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</a:br>
            <a:r>
              <a:rPr lang="es-ES_tradnl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LUGAR DE CELEBRACIÓN</a:t>
            </a:r>
            <a:endParaRPr lang="es-E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Bef>
                <a:spcPts val="600"/>
              </a:spcBef>
              <a:buSzPct val="100000"/>
            </a:pPr>
            <a:r>
              <a:rPr lang="es-ES" sz="1200" dirty="0">
                <a:solidFill>
                  <a:schemeClr val="bg1">
                    <a:lumMod val="50000"/>
                  </a:schemeClr>
                </a:solidFill>
              </a:rPr>
              <a:t>Salón de Actos de </a:t>
            </a:r>
            <a:r>
              <a:rPr lang="es-ES" sz="1200" dirty="0" err="1">
                <a:solidFill>
                  <a:schemeClr val="bg1">
                    <a:lumMod val="50000"/>
                  </a:schemeClr>
                </a:solidFill>
              </a:rPr>
              <a:t>Ciutat</a:t>
            </a:r>
            <a:r>
              <a:rPr lang="es-ES" sz="1200" dirty="0">
                <a:solidFill>
                  <a:schemeClr val="bg1">
                    <a:lumMod val="50000"/>
                  </a:schemeClr>
                </a:solidFill>
              </a:rPr>
              <a:t> Administrativa 9 d’ Octubre. C/ del Nou d’ Octubre, 46018 València.</a:t>
            </a:r>
          </a:p>
          <a:p>
            <a:pPr algn="just"/>
            <a:r>
              <a:rPr lang="es-ES_tradnl" sz="1000" b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/>
            </a:r>
            <a:br>
              <a:rPr lang="es-ES_tradnl" sz="1000" b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</a:br>
            <a:endParaRPr lang="es-ES" sz="900" dirty="0">
              <a:solidFill>
                <a:schemeClr val="bg1">
                  <a:lumMod val="75000"/>
                </a:schemeClr>
              </a:solidFill>
              <a:cs typeface="Calibri"/>
            </a:endParaRPr>
          </a:p>
          <a:p>
            <a:endParaRPr lang="es-ES" sz="800" dirty="0">
              <a:solidFill>
                <a:schemeClr val="bg1">
                  <a:lumMod val="75000"/>
                </a:schemeClr>
              </a:solidFill>
              <a:latin typeface="Calibri"/>
              <a:cs typeface="Calibri"/>
            </a:endParaRPr>
          </a:p>
          <a:p>
            <a:endParaRPr lang="es-ES_tradnl" sz="900" dirty="0">
              <a:solidFill>
                <a:schemeClr val="bg1">
                  <a:lumMod val="75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14" name="Imagen 13" descr="Un dibujo de una persona&#10;&#10;Descripción generada automáticamente con confianza baja">
            <a:extLst>
              <a:ext uri="{FF2B5EF4-FFF2-40B4-BE49-F238E27FC236}">
                <a16:creationId xmlns:a16="http://schemas.microsoft.com/office/drawing/2014/main" xmlns="" id="{2D3BEFF7-7320-3F31-E4A4-481563E25D6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9290"/>
          <a:stretch/>
        </p:blipFill>
        <p:spPr>
          <a:xfrm>
            <a:off x="3236032" y="1094299"/>
            <a:ext cx="3414799" cy="206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695857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4337</TotalTime>
  <Words>32</Words>
  <Application>Microsoft Office PowerPoint</Application>
  <PresentationFormat>A4 (210 x 297 mm)</PresentationFormat>
  <Paragraphs>27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Company>casa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sento</dc:creator>
  <cp:lastModifiedBy>OFELIA DE FELIPE VILA</cp:lastModifiedBy>
  <cp:revision>299</cp:revision>
  <cp:lastPrinted>2022-06-23T11:41:00Z</cp:lastPrinted>
  <dcterms:created xsi:type="dcterms:W3CDTF">2015-01-06T22:09:05Z</dcterms:created>
  <dcterms:modified xsi:type="dcterms:W3CDTF">2023-02-14T07:20:15Z</dcterms:modified>
</cp:coreProperties>
</file>